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9EFE-B26C-46D0-B536-F771883790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81E6F-3EEF-4E76-ADFC-087504BC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0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9201810-99E1-4CB3-8175-67CEE5B7747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8DB86C-F4C7-422A-AB1B-A92C9351A446}" type="slidenum">
              <a:rPr lang="en-US"/>
              <a:pPr eaLnBrk="1" hangingPunct="1"/>
              <a:t>9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1"/>
            <a:ext cx="5029200" cy="4114800"/>
          </a:xfrm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CC3519-0535-4564-AD6E-308E98FD7780}" type="slidenum">
              <a:rPr lang="en-US"/>
              <a:pPr eaLnBrk="1" hangingPunct="1"/>
              <a:t>10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1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373457-9D99-495C-931D-E4CE72F7C931}" type="slidenum">
              <a:rPr lang="en-US"/>
              <a:pPr eaLnBrk="1" hangingPunct="1"/>
              <a:t>11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1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D8C9AC-435D-45E9-8D8A-3BD7108D10A8}" type="slidenum">
              <a:rPr lang="en-US"/>
              <a:pPr eaLnBrk="1" hangingPunct="1"/>
              <a:t>12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1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4988C3-8FDE-4016-AC99-C2404E962191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CDB6CD-E523-4683-9746-D8C67F60A2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81600"/>
            <a:ext cx="8153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 smtClean="0">
                <a:solidFill>
                  <a:srgbClr val="8000FF"/>
                </a:solidFill>
                <a:effectLst/>
                <a:latin typeface="Comic Sans MS" pitchFamily="66" charset="0"/>
              </a:rPr>
              <a:t>Introduction to Language</a:t>
            </a:r>
          </a:p>
        </p:txBody>
      </p:sp>
      <p:pic>
        <p:nvPicPr>
          <p:cNvPr id="3075" name="Picture 4" descr="The image “file:///C:/Documents%20and%20Settings/HP_Owner/Desktop/share_talk.jpg” cannot be displayed, because it contains error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33400"/>
            <a:ext cx="6934200" cy="4343400"/>
          </a:xfrm>
          <a:prstGeom prst="rect">
            <a:avLst/>
          </a:prstGeom>
          <a:noFill/>
          <a:ln w="38100">
            <a:solidFill>
              <a:srgbClr val="FF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4648200" y="4267200"/>
            <a:ext cx="4114800" cy="1905000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381000" y="4267200"/>
            <a:ext cx="4114800" cy="1905000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IE" smtClean="0">
                <a:solidFill>
                  <a:schemeClr val="tx1"/>
                </a:solidFill>
              </a:rPr>
              <a:t>One approach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382000" cy="2819400"/>
          </a:xfrm>
        </p:spPr>
        <p:txBody>
          <a:bodyPr/>
          <a:lstStyle/>
          <a:p>
            <a:pPr eaLnBrk="1" hangingPunct="1"/>
            <a:r>
              <a:rPr lang="en-IE" smtClean="0"/>
              <a:t>Evolutionary approach to theory of mind</a:t>
            </a:r>
          </a:p>
          <a:p>
            <a:pPr lvl="1" eaLnBrk="1" hangingPunct="1"/>
            <a:r>
              <a:rPr lang="en-IE" smtClean="0"/>
              <a:t>Selective advantages for organisms with an ability to interpret and predict behaviour on the basis of mental states</a:t>
            </a:r>
          </a:p>
          <a:p>
            <a:pPr lvl="1" eaLnBrk="1" hangingPunct="1"/>
            <a:r>
              <a:rPr lang="en-IE" smtClean="0"/>
              <a:t>Provides the ‘</a:t>
            </a:r>
            <a:r>
              <a:rPr lang="en-IE" i="1" smtClean="0"/>
              <a:t>why?’ </a:t>
            </a:r>
            <a:r>
              <a:rPr lang="en-IE" smtClean="0"/>
              <a:t>and facilitates prediction</a:t>
            </a:r>
            <a:endParaRPr lang="en-IE" i="1" smtClean="0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4191000" y="4267200"/>
            <a:ext cx="467836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>
              <a:lnSpc>
                <a:spcPct val="90000"/>
              </a:lnSpc>
              <a:spcBef>
                <a:spcPct val="20000"/>
              </a:spcBef>
            </a:pPr>
            <a:r>
              <a:rPr lang="en-IE" sz="2800"/>
              <a:t>Perrett and Emery (1994)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IE" sz="2400"/>
              <a:t>Direction of Attention Detector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IE" sz="2400"/>
              <a:t>Mutual Attention Mechanism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IE" sz="2400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4267200"/>
            <a:ext cx="48768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>
              <a:spcBef>
                <a:spcPct val="20000"/>
              </a:spcBef>
            </a:pPr>
            <a:r>
              <a:rPr lang="en-IE" sz="2800"/>
              <a:t>Baron-Cohen (1994)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IE" sz="2400"/>
              <a:t>Eye Direction and Intentionality Detectors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IE" sz="2400"/>
              <a:t>Theory of Mind Module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I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573463"/>
            <a:ext cx="6553200" cy="156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IE" smtClean="0">
                <a:solidFill>
                  <a:schemeClr val="tx1"/>
                </a:solidFill>
              </a:rPr>
              <a:t>Eye Direction Detector</a:t>
            </a:r>
            <a:br>
              <a:rPr lang="en-IE" smtClean="0">
                <a:solidFill>
                  <a:schemeClr val="tx1"/>
                </a:solidFill>
              </a:rPr>
            </a:br>
            <a:r>
              <a:rPr lang="en-IE" sz="2800" smtClean="0">
                <a:solidFill>
                  <a:schemeClr val="tx1"/>
                </a:solidFill>
              </a:rPr>
              <a:t>(EDD)</a:t>
            </a:r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305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IE" sz="2800" smtClean="0"/>
              <a:t>Detect the presence of eye-like stimuli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400" smtClean="0"/>
              <a:t>Present in a large number of species</a:t>
            </a:r>
          </a:p>
          <a:p>
            <a:pPr eaLnBrk="1" hangingPunct="1">
              <a:lnSpc>
                <a:spcPct val="90000"/>
              </a:lnSpc>
            </a:pPr>
            <a:r>
              <a:rPr lang="en-IE" sz="2800" smtClean="0"/>
              <a:t>Visual modality</a:t>
            </a:r>
          </a:p>
          <a:p>
            <a:pPr eaLnBrk="1" hangingPunct="1">
              <a:lnSpc>
                <a:spcPct val="90000"/>
              </a:lnSpc>
            </a:pPr>
            <a:r>
              <a:rPr lang="en-IE" sz="2800" smtClean="0"/>
              <a:t>Detect and represent eye direction as an “Agent” seeing the Self or something else</a:t>
            </a:r>
          </a:p>
          <a:p>
            <a:pPr eaLnBrk="1" hangingPunct="1">
              <a:lnSpc>
                <a:spcPct val="90000"/>
              </a:lnSpc>
            </a:pPr>
            <a:endParaRPr lang="en-IE" sz="2800" smtClean="0"/>
          </a:p>
          <a:p>
            <a:pPr eaLnBrk="1" hangingPunct="1">
              <a:lnSpc>
                <a:spcPct val="90000"/>
              </a:lnSpc>
            </a:pPr>
            <a:endParaRPr lang="en-IE" sz="2800" smtClean="0"/>
          </a:p>
          <a:p>
            <a:pPr eaLnBrk="1" hangingPunct="1">
              <a:lnSpc>
                <a:spcPct val="90000"/>
              </a:lnSpc>
            </a:pPr>
            <a:r>
              <a:rPr lang="en-IE" sz="2800" smtClean="0"/>
              <a:t>Process dyadic representations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400" smtClean="0"/>
              <a:t>Agent-relation-Self, Agent-relation-Object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400" smtClean="0"/>
              <a:t>Agent</a:t>
            </a:r>
            <a:r>
              <a:rPr lang="en-IE" sz="2400" baseline="30000" smtClean="0"/>
              <a:t>1</a:t>
            </a:r>
            <a:r>
              <a:rPr lang="en-IE" sz="2400" smtClean="0"/>
              <a:t>-relation-Agent</a:t>
            </a:r>
            <a:r>
              <a:rPr lang="en-IE" sz="2400" baseline="30000" smtClean="0"/>
              <a:t>2</a:t>
            </a:r>
            <a:r>
              <a:rPr lang="en-IE" sz="2400" smtClean="0"/>
              <a:t>, Self-relation-Object</a:t>
            </a:r>
            <a:endParaRPr lang="en-IE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292600"/>
            <a:ext cx="3671887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IE" smtClean="0">
                <a:solidFill>
                  <a:schemeClr val="tx1"/>
                </a:solidFill>
              </a:rPr>
              <a:t>Shared Attention Mechanism</a:t>
            </a:r>
            <a:br>
              <a:rPr lang="en-IE" smtClean="0">
                <a:solidFill>
                  <a:schemeClr val="tx1"/>
                </a:solidFill>
              </a:rPr>
            </a:br>
            <a:r>
              <a:rPr lang="en-IE" sz="2800" smtClean="0">
                <a:solidFill>
                  <a:schemeClr val="tx1"/>
                </a:solidFill>
              </a:rPr>
              <a:t>(SAM)</a:t>
            </a:r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9220" name="Rectangle 5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305800" cy="3121025"/>
          </a:xfrm>
        </p:spPr>
        <p:txBody>
          <a:bodyPr/>
          <a:lstStyle/>
          <a:p>
            <a:pPr eaLnBrk="1" hangingPunct="1"/>
            <a:r>
              <a:rPr lang="en-IE" sz="2800" smtClean="0"/>
              <a:t>Represent if the Self and another agent are attending to the same object or event</a:t>
            </a:r>
          </a:p>
          <a:p>
            <a:pPr eaLnBrk="1" hangingPunct="1"/>
            <a:r>
              <a:rPr lang="en-IE" sz="2800" smtClean="0"/>
              <a:t>Triadic relationships </a:t>
            </a:r>
          </a:p>
          <a:p>
            <a:pPr lvl="1" eaLnBrk="1" hangingPunct="1"/>
            <a:r>
              <a:rPr lang="en-IE" sz="2400" smtClean="0"/>
              <a:t>Agent and self are both attending to same object</a:t>
            </a:r>
          </a:p>
          <a:p>
            <a:pPr lvl="1" eaLnBrk="1" hangingPunct="1"/>
            <a:r>
              <a:rPr lang="en-IE" sz="2400" smtClean="0"/>
              <a:t>Self-relation-(Agent-relation-Object)</a:t>
            </a:r>
          </a:p>
          <a:p>
            <a:pPr lvl="1" eaLnBrk="1" hangingPunct="1"/>
            <a:r>
              <a:rPr lang="en-IE" sz="2400" smtClean="0"/>
              <a:t>Self-relation-(Agent</a:t>
            </a:r>
            <a:r>
              <a:rPr lang="en-IE" sz="2400" baseline="30000" smtClean="0"/>
              <a:t>1</a:t>
            </a:r>
            <a:r>
              <a:rPr lang="en-IE" sz="2400" smtClean="0"/>
              <a:t>-relation-Agent</a:t>
            </a:r>
            <a:r>
              <a:rPr lang="en-IE" sz="2400" baseline="30000" smtClean="0"/>
              <a:t>2</a:t>
            </a:r>
            <a:r>
              <a:rPr lang="en-IE" sz="2400" smtClean="0"/>
              <a:t>)</a:t>
            </a:r>
          </a:p>
          <a:p>
            <a:pPr lvl="1" eaLnBrk="1" hangingPunct="1"/>
            <a:endParaRPr lang="en-IE" sz="2400" smtClean="0"/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4191000" y="1981200"/>
            <a:ext cx="467836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IE" sz="2400"/>
          </a:p>
        </p:txBody>
      </p: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395288" y="4437063"/>
            <a:ext cx="4608512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IE" sz="2800"/>
              <a:t>Links ID to EDD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IE" sz="2400"/>
              <a:t>Allows eye direction to be read in terms of volitional states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endParaRPr lang="en-I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10600" cy="1143001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Normal Communication  Development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66800"/>
            <a:ext cx="8077200" cy="4953000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 smtClean="0">
              <a:latin typeface="Times New Roman"/>
              <a:ea typeface="Times New Roman"/>
            </a:endParaRPr>
          </a:p>
          <a:p>
            <a:pPr marL="1371600" marR="0" indent="-1371600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Times New Roman"/>
                <a:ea typeface="Times New Roman"/>
              </a:rPr>
              <a:t>Joint attention</a:t>
            </a:r>
          </a:p>
          <a:p>
            <a:pPr marL="1371600" marR="0" indent="-1371600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Times New Roman"/>
                <a:ea typeface="Times New Roman"/>
              </a:rPr>
              <a:t>Verbal development</a:t>
            </a:r>
          </a:p>
          <a:p>
            <a:pPr marL="1371600" marR="0" indent="-1371600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Times New Roman"/>
                <a:ea typeface="Times New Roman"/>
              </a:rPr>
              <a:t>Non-verbal language development </a:t>
            </a:r>
          </a:p>
          <a:p>
            <a:pPr marL="1371600" marR="0" indent="-1371600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Times New Roman"/>
                <a:ea typeface="Times New Roman"/>
              </a:rPr>
              <a:t>Theory of mind</a:t>
            </a:r>
          </a:p>
          <a:p>
            <a:pPr marL="1371600" marR="0" indent="-1371600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Times New Roman"/>
                <a:ea typeface="Times New Roman"/>
              </a:rPr>
              <a:t>Pro-social communication</a:t>
            </a:r>
          </a:p>
          <a:p>
            <a:pPr marL="1371600" marR="0" indent="-1371600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Times New Roman"/>
                <a:ea typeface="Times New Roman"/>
              </a:rPr>
              <a:t>Conversational skills.</a:t>
            </a:r>
          </a:p>
          <a:p>
            <a:r>
              <a:rPr lang="en-US" sz="4000" dirty="0" smtClean="0">
                <a:latin typeface="Times New Roman"/>
                <a:ea typeface="Times New Roman"/>
              </a:rPr>
              <a:t>How to take a language sample</a:t>
            </a:r>
            <a:endParaRPr lang="en-US" sz="4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38200"/>
            <a:ext cx="8458200" cy="54102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800" b="1" dirty="0" smtClean="0"/>
              <a:t>Communication involves encoding, transmitting, and decoding messages </a:t>
            </a:r>
          </a:p>
          <a:p>
            <a:pPr lvl="1" eaLnBrk="1" hangingPunct="1"/>
            <a:r>
              <a:rPr lang="en-US" altLang="en-US" sz="2800" b="1" dirty="0" smtClean="0"/>
              <a:t>Communication involves</a:t>
            </a:r>
          </a:p>
          <a:p>
            <a:pPr lvl="2" eaLnBrk="1" hangingPunct="1"/>
            <a:r>
              <a:rPr lang="en-US" altLang="en-US" sz="2800" b="1" dirty="0" smtClean="0"/>
              <a:t>A message</a:t>
            </a:r>
          </a:p>
          <a:p>
            <a:pPr lvl="2" eaLnBrk="1" hangingPunct="1"/>
            <a:r>
              <a:rPr lang="en-US" altLang="en-US" sz="2800" b="1" dirty="0" smtClean="0"/>
              <a:t>A sender who expresses the message</a:t>
            </a:r>
          </a:p>
          <a:p>
            <a:pPr lvl="2" eaLnBrk="1" hangingPunct="1"/>
            <a:r>
              <a:rPr lang="en-US" altLang="en-US" sz="2800" b="1" dirty="0" smtClean="0"/>
              <a:t>A receiver who responds to the message</a:t>
            </a:r>
          </a:p>
          <a:p>
            <a:pPr lvl="1" eaLnBrk="1" hangingPunct="1"/>
            <a:r>
              <a:rPr lang="en-US" altLang="en-US" sz="2800" b="1" dirty="0" smtClean="0"/>
              <a:t>Functions of communication</a:t>
            </a:r>
          </a:p>
          <a:p>
            <a:pPr lvl="2" eaLnBrk="1" hangingPunct="1"/>
            <a:r>
              <a:rPr lang="en-US" altLang="en-US" sz="2800" b="1" dirty="0" smtClean="0"/>
              <a:t>Narrating</a:t>
            </a:r>
          </a:p>
          <a:p>
            <a:pPr lvl="2" eaLnBrk="1" hangingPunct="1"/>
            <a:r>
              <a:rPr lang="en-US" altLang="en-US" sz="2800" b="1" dirty="0" smtClean="0"/>
              <a:t>Explaining/informing</a:t>
            </a:r>
          </a:p>
          <a:p>
            <a:pPr lvl="2" eaLnBrk="1" hangingPunct="1"/>
            <a:r>
              <a:rPr lang="en-US" altLang="en-US" sz="2800" b="1" dirty="0" smtClean="0"/>
              <a:t>Requesting</a:t>
            </a:r>
          </a:p>
          <a:p>
            <a:pPr lvl="2" eaLnBrk="1" hangingPunct="1"/>
            <a:r>
              <a:rPr lang="en-US" altLang="en-US" sz="2800" b="1" dirty="0" smtClean="0"/>
              <a:t>Expressing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28600"/>
            <a:ext cx="8991600" cy="6477000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800" dirty="0" smtClean="0"/>
              <a:t>Language is a formalized code that a group of people use to communicate</a:t>
            </a:r>
          </a:p>
          <a:p>
            <a:pPr marL="393192" lvl="1" indent="0" eaLnBrk="1" hangingPunct="1">
              <a:lnSpc>
                <a:spcPct val="80000"/>
              </a:lnSpc>
              <a:buNone/>
            </a:pPr>
            <a:endParaRPr lang="en-US" altLang="en-US" sz="2800" dirty="0"/>
          </a:p>
          <a:p>
            <a:pPr marL="393192" lvl="1" indent="0" eaLnBrk="1" hangingPunct="1">
              <a:lnSpc>
                <a:spcPct val="80000"/>
              </a:lnSpc>
              <a:buNone/>
            </a:pPr>
            <a:r>
              <a:rPr lang="en-US" altLang="en-US" sz="2800" dirty="0" smtClean="0"/>
              <a:t>The </a:t>
            </a:r>
            <a:r>
              <a:rPr lang="en-US" altLang="en-US" sz="2800" dirty="0" smtClean="0"/>
              <a:t>five dimensions of language</a:t>
            </a:r>
            <a:r>
              <a:rPr lang="en-US" altLang="en-US" sz="2800" dirty="0" smtClean="0"/>
              <a:t>:</a:t>
            </a:r>
          </a:p>
          <a:p>
            <a:pPr marL="393192" lvl="1" indent="0" eaLnBrk="1" hangingPunct="1">
              <a:lnSpc>
                <a:spcPct val="80000"/>
              </a:lnSpc>
              <a:buNone/>
            </a:pPr>
            <a:endParaRPr lang="en-US" altLang="en-US" sz="2800" dirty="0" smtClean="0"/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Phonology</a:t>
            </a:r>
            <a:r>
              <a:rPr lang="en-US" altLang="en-US" sz="2800" dirty="0" smtClean="0"/>
              <a:t>-Rules determining how sounds can be sequenced</a:t>
            </a:r>
          </a:p>
          <a:p>
            <a:pPr lvl="2" indent="0" eaLnBrk="1" hangingPunct="1">
              <a:lnSpc>
                <a:spcPct val="80000"/>
              </a:lnSpc>
              <a:buNone/>
            </a:pPr>
            <a:endParaRPr lang="en-US" altLang="en-US" sz="2800" dirty="0" smtClean="0"/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Morphology</a:t>
            </a:r>
            <a:r>
              <a:rPr lang="en-US" altLang="en-US" sz="2800" dirty="0" smtClean="0"/>
              <a:t>-Rules for the meaning of sounds (e.g., un, pro, con)</a:t>
            </a:r>
          </a:p>
          <a:p>
            <a:pPr marL="962025" lvl="2" indent="-47625" eaLnBrk="1" hangingPunct="1">
              <a:lnSpc>
                <a:spcPct val="80000"/>
              </a:lnSpc>
            </a:pPr>
            <a:endParaRPr lang="en-US" altLang="en-US" sz="2800" dirty="0" smtClean="0"/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Syntax</a:t>
            </a:r>
            <a:r>
              <a:rPr lang="en-US" altLang="en-US" sz="2800" dirty="0" smtClean="0"/>
              <a:t>-Rules for a language’s grammar</a:t>
            </a:r>
          </a:p>
          <a:p>
            <a:pPr marL="962025" lvl="2" indent="-47625" eaLnBrk="1" hangingPunct="1">
              <a:lnSpc>
                <a:spcPct val="80000"/>
              </a:lnSpc>
            </a:pPr>
            <a:endParaRPr lang="en-US" altLang="en-US" sz="2800" dirty="0" smtClean="0"/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Semantics</a:t>
            </a:r>
            <a:r>
              <a:rPr lang="en-US" altLang="en-US" sz="2800" dirty="0" smtClean="0"/>
              <a:t>- Rules for the meaning of words </a:t>
            </a:r>
          </a:p>
          <a:p>
            <a:pPr lvl="2" indent="0" eaLnBrk="1" hangingPunct="1">
              <a:lnSpc>
                <a:spcPct val="80000"/>
              </a:lnSpc>
              <a:buNone/>
            </a:pPr>
            <a:endParaRPr lang="en-US" altLang="en-US" sz="2800" dirty="0" smtClean="0"/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Pragmatics</a:t>
            </a:r>
            <a:r>
              <a:rPr lang="en-US" altLang="en-US" sz="2800" dirty="0" smtClean="0"/>
              <a:t>-Rules for communication (prosody, gestures, intonation)</a:t>
            </a:r>
          </a:p>
          <a:p>
            <a:pPr marL="962025" lvl="2" indent="-47625" eaLnBrk="1" hangingPunct="1">
              <a:lnSpc>
                <a:spcPct val="80000"/>
              </a:lnSpc>
            </a:pPr>
            <a:endParaRPr lang="en-US" altLang="en-US" sz="2800" dirty="0"/>
          </a:p>
          <a:p>
            <a:pPr lvl="2" indent="0" eaLnBrk="1" hangingPunct="1">
              <a:lnSpc>
                <a:spcPct val="80000"/>
              </a:lnSpc>
              <a:buNone/>
            </a:pPr>
            <a:endParaRPr lang="en-US" altLang="en-US" sz="2800" dirty="0" smtClean="0"/>
          </a:p>
          <a:p>
            <a:pPr marL="962025" lvl="2" indent="-47625" eaLnBrk="1" hangingPunct="1">
              <a:lnSpc>
                <a:spcPct val="20000"/>
              </a:lnSpc>
            </a:pPr>
            <a:endParaRPr lang="en-US" altLang="en-US" sz="28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Classification system of words: nouns, verbs, prepositions, adjectives, adverbs, etc.</a:t>
            </a:r>
            <a:r>
              <a:rPr lang="en-US" altLang="en-US" sz="2800" dirty="0" smtClean="0">
                <a:solidFill>
                  <a:schemeClr val="tx1"/>
                </a:solidFill>
              </a:rPr>
              <a:t> </a:t>
            </a:r>
          </a:p>
          <a:p>
            <a:pPr marL="393192" lvl="1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Mean length of utterances (MLU) - Average </a:t>
            </a:r>
            <a:r>
              <a:rPr lang="en-US" sz="2200" b="1" dirty="0" smtClean="0">
                <a:solidFill>
                  <a:srgbClr val="FF0000"/>
                </a:solidFill>
              </a:rPr>
              <a:t>length of a sample 100 of utterances</a:t>
            </a:r>
          </a:p>
        </p:txBody>
      </p:sp>
    </p:spTree>
    <p:extLst>
      <p:ext uri="{BB962C8B-B14F-4D97-AF65-F5344CB8AC3E}">
        <p14:creationId xmlns:p14="http://schemas.microsoft.com/office/powerpoint/2010/main" val="347867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381000"/>
            <a:ext cx="8991600" cy="59436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8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800" dirty="0" smtClean="0"/>
              <a:t>Speech is the oral production of language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800" dirty="0" smtClean="0"/>
              <a:t>Speech sounds are the product of four related processes:</a:t>
            </a:r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Respiration</a:t>
            </a:r>
            <a:r>
              <a:rPr lang="en-US" altLang="en-US" sz="2800" dirty="0" smtClean="0"/>
              <a:t>-Breathing that provides power</a:t>
            </a:r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Phonation</a:t>
            </a:r>
            <a:r>
              <a:rPr lang="en-US" altLang="en-US" sz="2800" dirty="0" smtClean="0"/>
              <a:t>-Production of sound by muscle contraction</a:t>
            </a:r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Resonation</a:t>
            </a:r>
            <a:r>
              <a:rPr lang="en-US" altLang="en-US" sz="2800" dirty="0" smtClean="0"/>
              <a:t>-Sound quality shaped by throat</a:t>
            </a:r>
          </a:p>
          <a:p>
            <a:pPr marL="962025" lvl="2" indent="-47625" eaLnBrk="1" hangingPunct="1">
              <a:lnSpc>
                <a:spcPct val="80000"/>
              </a:lnSpc>
            </a:pPr>
            <a:r>
              <a:rPr lang="en-US" altLang="en-US" sz="2800" b="1" dirty="0" smtClean="0"/>
              <a:t>Articulation</a:t>
            </a:r>
            <a:r>
              <a:rPr lang="en-US" altLang="en-US" sz="2800" dirty="0" smtClean="0"/>
              <a:t>-Formation of recognizable speech by the mouth</a:t>
            </a:r>
          </a:p>
          <a:p>
            <a:pPr lvl="2" indent="0" eaLnBrk="1" hangingPunct="1">
              <a:lnSpc>
                <a:spcPct val="80000"/>
              </a:lnSpc>
              <a:buNone/>
            </a:pPr>
            <a:endParaRPr lang="en-US" sz="2800" dirty="0" smtClean="0">
              <a:solidFill>
                <a:srgbClr val="FFFFCC"/>
              </a:solidFill>
            </a:endParaRPr>
          </a:p>
          <a:p>
            <a:pPr marL="393192" lvl="1" indent="0" eaLnBrk="1" hangingPunct="1">
              <a:lnSpc>
                <a:spcPct val="80000"/>
              </a:lnSpc>
              <a:buNone/>
            </a:pPr>
            <a:r>
              <a:rPr lang="en-US" sz="2800" dirty="0" smtClean="0"/>
              <a:t>Mean length of utterances (MLU) - Average </a:t>
            </a:r>
            <a:r>
              <a:rPr lang="en-US" sz="2200" dirty="0" smtClean="0"/>
              <a:t>length of a sample 100 child utterances; computed by dividing the total number of morphemes in the sample </a:t>
            </a:r>
            <a:r>
              <a:rPr lang="en-US" sz="2200" b="1" dirty="0" smtClean="0">
                <a:solidFill>
                  <a:srgbClr val="FF0000"/>
                </a:solidFill>
              </a:rPr>
              <a:t>by the number of utterances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3800" dirty="0" smtClean="0">
                <a:solidFill>
                  <a:srgbClr val="6600FF"/>
                </a:solidFill>
              </a:rPr>
              <a:t>Typical Development of Speech and Language </a:t>
            </a:r>
            <a:r>
              <a:rPr lang="en-US" altLang="en-US" sz="2000" dirty="0" smtClean="0">
                <a:solidFill>
                  <a:srgbClr val="6600FF"/>
                </a:solidFill>
              </a:rPr>
              <a:t>(</a:t>
            </a:r>
            <a:r>
              <a:rPr lang="en-US" altLang="en-US" sz="2000" dirty="0" err="1" smtClean="0">
                <a:solidFill>
                  <a:srgbClr val="6600FF"/>
                </a:solidFill>
              </a:rPr>
              <a:t>Heward</a:t>
            </a:r>
            <a:r>
              <a:rPr lang="en-US" altLang="en-US" sz="2000" dirty="0" smtClean="0">
                <a:solidFill>
                  <a:srgbClr val="6600FF"/>
                </a:solidFill>
              </a:rPr>
              <a:t> 2006)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905000"/>
            <a:ext cx="8839200" cy="4114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Most children follow a relatively predictable sequence in their acquisition of speech and language </a:t>
            </a:r>
          </a:p>
          <a:p>
            <a:pPr eaLnBrk="1" hangingPunct="1">
              <a:lnSpc>
                <a:spcPct val="30000"/>
              </a:lnSpc>
            </a:pPr>
            <a:endParaRPr lang="en-US" altLang="en-US" sz="220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Birth to 6 months: Communication by smiling, crying, and babbling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7 months to 1 year: Babbling becomes differentiated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1 to 1.6 years: Learns to say several words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1.6 to 2 years: Word “spurt” begins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2 to 3 years: Talks in sentences, vocabulary grows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3 years on: Vocabulary grows</a:t>
            </a:r>
          </a:p>
          <a:p>
            <a:pPr eaLnBrk="1" hangingPunct="1">
              <a:lnSpc>
                <a:spcPct val="30000"/>
              </a:lnSpc>
            </a:pPr>
            <a:endParaRPr lang="en-US" altLang="en-US" sz="22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Knowledge of normal language development can help determine whether a child is developing language at a slower-than-normal rate or whether the child shows an abnormal pattern of language development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534400" y="6613525"/>
            <a:ext cx="3540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00">
                <a:latin typeface="Times" pitchFamily="18" charset="0"/>
              </a:rPr>
              <a:t>9-3</a:t>
            </a:r>
            <a:endParaRPr lang="en-US" altLang="en-US" sz="2400">
              <a:latin typeface="Times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accent1"/>
                </a:solidFill>
              </a:rPr>
              <a:t>A definition of Joint Attention (JA)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8229600" cy="45307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“Two people actively sharing attention with respect to an object or event and monitoring each other’s attention to that object or event” (Jones &amp; Carr, 2004, p.13)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u="sng" dirty="0" smtClean="0"/>
              <a:t>Example</a:t>
            </a:r>
            <a:r>
              <a:rPr lang="en-US" sz="2400" dirty="0" smtClean="0"/>
              <a:t>:  Kitten runs into the room and 3-year-old girl smiles and then looks at her mother and points at the cat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Other terms for JA: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Joint visual attention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Commenting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Indicating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Social referencing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Gaze following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Monitoring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err="1" smtClean="0"/>
              <a:t>Protodeclaratives</a:t>
            </a: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err="1" smtClean="0"/>
              <a:t>Protoimperatives</a:t>
            </a: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Coordinated joint engagement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4400" b="1" dirty="0" smtClean="0">
                <a:solidFill>
                  <a:schemeClr val="accent1"/>
                </a:solidFill>
              </a:rPr>
              <a:t>Development of JA</a:t>
            </a:r>
            <a:br>
              <a:rPr lang="en-US" sz="4400" b="1" dirty="0" smtClean="0">
                <a:solidFill>
                  <a:schemeClr val="accent1"/>
                </a:solidFill>
              </a:rPr>
            </a:br>
            <a:r>
              <a:rPr lang="en-US" sz="2000" dirty="0" smtClean="0">
                <a:solidFill>
                  <a:schemeClr val="accent1"/>
                </a:solidFill>
              </a:rPr>
              <a:t>(Jones &amp; Carr, 2004)</a:t>
            </a:r>
            <a:br>
              <a:rPr lang="en-US" sz="2000" dirty="0" smtClean="0">
                <a:solidFill>
                  <a:schemeClr val="accent1"/>
                </a:solidFill>
              </a:rPr>
            </a:br>
            <a:endParaRPr lang="en-US" sz="2000" dirty="0" smtClean="0">
              <a:solidFill>
                <a:schemeClr val="accent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Develops about the end of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year – 2 forms: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b="1" dirty="0" smtClean="0"/>
              <a:t>Responding</a:t>
            </a:r>
            <a:r>
              <a:rPr lang="en-US" sz="2300" dirty="0" smtClean="0"/>
              <a:t> to another person’s directive attention – develops at end of 1</a:t>
            </a:r>
            <a:r>
              <a:rPr lang="en-US" sz="2300" baseline="30000" dirty="0" smtClean="0"/>
              <a:t>st</a:t>
            </a:r>
            <a:r>
              <a:rPr lang="en-US" sz="2300" dirty="0" smtClean="0"/>
              <a:t> year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100" dirty="0" smtClean="0"/>
              <a:t>At 12-14 months, infants begin to “check back” and look at the person after first looking at the object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300" b="1" dirty="0" smtClean="0"/>
              <a:t>Initiating</a:t>
            </a:r>
            <a:r>
              <a:rPr lang="en-US" sz="2300" dirty="0" smtClean="0"/>
              <a:t> attention of another person to the object or event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 dirty="0" smtClean="0"/>
              <a:t>Gaze shifts between object and familiar person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 dirty="0" smtClean="0"/>
              <a:t>Adults usually respond by labeling object or event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 dirty="0" smtClean="0"/>
              <a:t>Later combined with gestures, verbalizations, pointing, reaching, showing</a:t>
            </a:r>
          </a:p>
          <a:p>
            <a:pPr eaLnBrk="1" hangingPunct="1">
              <a:lnSpc>
                <a:spcPct val="80000"/>
              </a:lnSpc>
            </a:pPr>
            <a:r>
              <a:rPr lang="en-US" sz="2700" dirty="0" smtClean="0"/>
              <a:t>By the middle of the 2</a:t>
            </a:r>
            <a:r>
              <a:rPr lang="en-US" sz="2700" baseline="30000" dirty="0" smtClean="0"/>
              <a:t>nd</a:t>
            </a:r>
            <a:r>
              <a:rPr lang="en-US" sz="2700" dirty="0" smtClean="0"/>
              <a:t> year, joint attention is well-developed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62000"/>
            <a:ext cx="3152775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-1066800" y="190500"/>
            <a:ext cx="7772400" cy="1143000"/>
          </a:xfrm>
        </p:spPr>
        <p:txBody>
          <a:bodyPr/>
          <a:lstStyle/>
          <a:p>
            <a:pPr eaLnBrk="1" hangingPunct="1"/>
            <a:r>
              <a:rPr lang="en-IE" dirty="0" smtClean="0">
                <a:solidFill>
                  <a:schemeClr val="tx1"/>
                </a:solidFill>
              </a:rPr>
              <a:t>Theory of Mind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6553200" cy="4929188"/>
          </a:xfrm>
        </p:spPr>
        <p:txBody>
          <a:bodyPr/>
          <a:lstStyle/>
          <a:p>
            <a:pPr eaLnBrk="1" hangingPunct="1"/>
            <a:r>
              <a:rPr lang="en-IE" smtClean="0"/>
              <a:t>Specific cognitive ability to understand others as intentional agents</a:t>
            </a:r>
          </a:p>
          <a:p>
            <a:pPr lvl="1" eaLnBrk="1" hangingPunct="1"/>
            <a:r>
              <a:rPr lang="en-IE" smtClean="0"/>
              <a:t>Interpret their behaviour</a:t>
            </a:r>
          </a:p>
          <a:p>
            <a:pPr lvl="1" eaLnBrk="1" hangingPunct="1"/>
            <a:r>
              <a:rPr lang="en-IE" smtClean="0"/>
              <a:t>Attribute mental states</a:t>
            </a:r>
          </a:p>
          <a:p>
            <a:pPr lvl="1" eaLnBrk="1" hangingPunct="1"/>
            <a:r>
              <a:rPr lang="en-IE" smtClean="0"/>
              <a:t>Form theories of their intentions, desires and beliefs</a:t>
            </a:r>
          </a:p>
          <a:p>
            <a:pPr lvl="1" eaLnBrk="1" hangingPunct="1"/>
            <a:r>
              <a:rPr lang="en-IE" smtClean="0"/>
              <a:t>Allows prediction</a:t>
            </a:r>
          </a:p>
          <a:p>
            <a:pPr lvl="1" eaLnBrk="1" hangingPunct="1"/>
            <a:endParaRPr lang="en-IE" smtClean="0"/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5715000" y="6096000"/>
            <a:ext cx="26447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900" b="1">
                <a:latin typeface="Times New Roman" pitchFamily="18" charset="0"/>
              </a:rPr>
              <a:t>Reproduced from </a:t>
            </a:r>
            <a:r>
              <a:rPr lang="fr-FR" sz="900">
                <a:latin typeface="Times New Roman" pitchFamily="18" charset="0"/>
              </a:rPr>
              <a:t>REF. 72 </a:t>
            </a:r>
            <a:r>
              <a:rPr lang="fr-FR" sz="900" b="1">
                <a:latin typeface="Times New Roman" pitchFamily="18" charset="0"/>
              </a:rPr>
              <a:t>© 2000 Elsevier Science</a:t>
            </a:r>
            <a:endParaRPr lang="fr-FR" sz="900">
              <a:latin typeface="Times New Roman" pitchFamily="18" charset="0"/>
            </a:endParaRPr>
          </a:p>
          <a:p>
            <a:pPr eaLnBrk="1" hangingPunct="1"/>
            <a:endParaRPr lang="fr-FR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</TotalTime>
  <Words>720</Words>
  <Application>Microsoft Office PowerPoint</Application>
  <PresentationFormat>On-screen Show (4:3)</PresentationFormat>
  <Paragraphs>121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Introduction to Language</vt:lpstr>
      <vt:lpstr>Normal Communication  Development</vt:lpstr>
      <vt:lpstr>PowerPoint Presentation</vt:lpstr>
      <vt:lpstr>PowerPoint Presentation</vt:lpstr>
      <vt:lpstr>PowerPoint Presentation</vt:lpstr>
      <vt:lpstr>Typical Development of Speech and Language (Heward 2006)</vt:lpstr>
      <vt:lpstr>A definition of Joint Attention (JA)</vt:lpstr>
      <vt:lpstr>Development of JA (Jones &amp; Carr, 2004) </vt:lpstr>
      <vt:lpstr>Theory of Mind</vt:lpstr>
      <vt:lpstr>One approach</vt:lpstr>
      <vt:lpstr>Eye Direction Detector (EDD)</vt:lpstr>
      <vt:lpstr>Shared Attention Mechanism (SAM)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Language</dc:title>
  <dc:creator>Patricia</dc:creator>
  <cp:lastModifiedBy>Patricia</cp:lastModifiedBy>
  <cp:revision>1</cp:revision>
  <dcterms:created xsi:type="dcterms:W3CDTF">2011-11-27T11:45:07Z</dcterms:created>
  <dcterms:modified xsi:type="dcterms:W3CDTF">2011-11-27T11:49:52Z</dcterms:modified>
</cp:coreProperties>
</file>